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76" r:id="rId4"/>
  </p:sldMasterIdLst>
  <p:notesMasterIdLst>
    <p:notesMasterId r:id="rId21"/>
  </p:notesMasterIdLst>
  <p:handoutMasterIdLst>
    <p:handoutMasterId r:id="rId22"/>
  </p:handoutMasterIdLst>
  <p:sldIdLst>
    <p:sldId id="256" r:id="rId5"/>
    <p:sldId id="261" r:id="rId6"/>
    <p:sldId id="266" r:id="rId7"/>
    <p:sldId id="264" r:id="rId8"/>
    <p:sldId id="263" r:id="rId9"/>
    <p:sldId id="274" r:id="rId10"/>
    <p:sldId id="275" r:id="rId11"/>
    <p:sldId id="265" r:id="rId12"/>
    <p:sldId id="271" r:id="rId13"/>
    <p:sldId id="270" r:id="rId14"/>
    <p:sldId id="272" r:id="rId15"/>
    <p:sldId id="267" r:id="rId16"/>
    <p:sldId id="258" r:id="rId17"/>
    <p:sldId id="273" r:id="rId18"/>
    <p:sldId id="268" r:id="rId19"/>
    <p:sldId id="260" r:id="rId20"/>
  </p:sldIdLst>
  <p:sldSz cx="12192000" cy="6858000"/>
  <p:notesSz cx="6858000" cy="9144000"/>
  <p:defaultTextStyle>
    <a:defPPr rtl="0">
      <a:defRPr lang="ja-jp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37" autoAdjust="0"/>
    <p:restoredTop sz="96391" autoAdjust="0"/>
  </p:normalViewPr>
  <p:slideViewPr>
    <p:cSldViewPr snapToGrid="0">
      <p:cViewPr>
        <p:scale>
          <a:sx n="125" d="100"/>
          <a:sy n="125" d="100"/>
        </p:scale>
        <p:origin x="-678" y="-3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使用率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6F9-4AA6-8BE3-30AD64F7C07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6F9-4AA6-8BE3-30AD64F7C07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6F9-4AA6-8BE3-30AD64F7C07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6F9-4AA6-8BE3-30AD64F7C07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572D-490C-97CA-B137BF81854C}"/>
              </c:ext>
            </c:extLst>
          </c:dPt>
          <c:dLbls>
            <c:dLbl>
              <c:idx val="0"/>
              <c:layout>
                <c:manualLayout>
                  <c:x val="0.16753837874582211"/>
                  <c:y val="0.12034542886615704"/>
                </c:manualLayout>
              </c:layout>
              <c:tx>
                <c:rich>
                  <a:bodyPr rot="0" spcFirstLastPara="1" vertOverflow="clip" horzOverflow="clip" vert="horz" wrap="square" lIns="36576" tIns="18288" rIns="36576" bIns="18288" anchor="ctr" anchorCtr="1">
                    <a:spAutoFit/>
                  </a:bodyPr>
                  <a:lstStyle/>
                  <a:p>
                    <a:pPr>
                      <a:defRPr lang="ja-JP" sz="1800" b="0" i="0" u="none" strike="noStrike" kern="1200" baseline="0" noProof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+mn-cs"/>
                      </a:defRPr>
                    </a:pPr>
                    <a:r>
                      <a:rPr lang="en-US" altLang="ja-JP" sz="1800" baseline="0" dirty="0" smtClean="0"/>
                      <a:t>HTML/CSS</a:t>
                    </a:r>
                    <a:r>
                      <a:rPr lang="en-US" altLang="ja-JP" sz="1800" baseline="0" dirty="0"/>
                      <a:t>
</a:t>
                    </a:r>
                    <a:r>
                      <a:rPr lang="en-US" altLang="ja-JP" sz="1800" baseline="0" dirty="0" smtClean="0"/>
                      <a:t>58%</a:t>
                    </a:r>
                    <a:endParaRPr lang="en-US" altLang="ja-JP" sz="1800" dirty="0"/>
                  </a:p>
                </c:rich>
              </c:tx>
              <c:spPr>
                <a:solidFill>
                  <a:srgbClr val="FFFFFF"/>
                </a:solidFill>
                <a:ln>
                  <a:solidFill>
                    <a:srgbClr val="000000">
                      <a:lumMod val="25000"/>
                      <a:lumOff val="75000"/>
                    </a:srgbClr>
                  </a:solidFill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lang="ja-JP" sz="1800" b="0" i="0" u="none" strike="noStrike" kern="1200" baseline="0" noProof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Meiryo UI" panose="020B0604030504040204" pitchFamily="50" charset="-128"/>
                      <a:ea typeface="Meiryo UI" panose="020B0604030504040204" pitchFamily="50" charset="-128"/>
                      <a:cs typeface="+mn-cs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F6F9-4AA6-8BE3-30AD64F7C077}"/>
                </c:ext>
              </c:extLst>
            </c:dLbl>
            <c:dLbl>
              <c:idx val="1"/>
              <c:layout>
                <c:manualLayout>
                  <c:x val="-0.11167634396419873"/>
                  <c:y val="0.16378257930591772"/>
                </c:manualLayout>
              </c:layout>
              <c:tx>
                <c:rich>
                  <a:bodyPr rot="0" spcFirstLastPara="1" vertOverflow="clip" horzOverflow="clip" vert="horz" wrap="square" lIns="36576" tIns="18288" rIns="36576" bIns="18288" anchor="ctr" anchorCtr="1">
                    <a:spAutoFit/>
                  </a:bodyPr>
                  <a:lstStyle/>
                  <a:p>
                    <a:pPr>
                      <a:defRPr lang="ja-JP" sz="1800" b="0" i="0" u="none" strike="noStrike" kern="1200" baseline="0" noProof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+mn-cs"/>
                      </a:defRPr>
                    </a:pPr>
                    <a:r>
                      <a:rPr lang="en-US" altLang="ja-JP" sz="1800" baseline="0" dirty="0" smtClean="0"/>
                      <a:t>PHP</a:t>
                    </a:r>
                    <a:r>
                      <a:rPr lang="en-US" altLang="ja-JP" sz="1800" baseline="0" dirty="0"/>
                      <a:t>
</a:t>
                    </a:r>
                    <a:fld id="{86F7C278-5A60-40DC-8177-6BED3AF79A31}" type="PERCENTAGE">
                      <a:rPr lang="en-US" altLang="ja-JP" sz="1800" baseline="0"/>
                      <a:pPr>
                        <a:defRPr sz="1800"/>
                      </a:pPr>
                      <a:t>[パーセンテージ]</a:t>
                    </a:fld>
                    <a:endParaRPr lang="en-US" altLang="ja-JP" sz="1800" baseline="0" dirty="0"/>
                  </a:p>
                </c:rich>
              </c:tx>
              <c:spPr>
                <a:solidFill>
                  <a:srgbClr val="FFFFFF"/>
                </a:solidFill>
                <a:ln>
                  <a:solidFill>
                    <a:srgbClr val="000000">
                      <a:lumMod val="25000"/>
                      <a:lumOff val="75000"/>
                    </a:srgbClr>
                  </a:solidFill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lang="ja-JP" sz="1800" b="0" i="0" u="none" strike="noStrike" kern="1200" baseline="0" noProof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Meiryo UI" panose="020B0604030504040204" pitchFamily="50" charset="-128"/>
                      <a:ea typeface="Meiryo UI" panose="020B0604030504040204" pitchFamily="50" charset="-128"/>
                      <a:cs typeface="+mn-cs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F6F9-4AA6-8BE3-30AD64F7C077}"/>
                </c:ext>
              </c:extLst>
            </c:dLbl>
            <c:dLbl>
              <c:idx val="2"/>
              <c:layout>
                <c:manualLayout>
                  <c:x val="-0.21402877697841724"/>
                  <c:y val="-3.8997214484679667E-2"/>
                </c:manualLayout>
              </c:layout>
              <c:spPr>
                <a:solidFill>
                  <a:srgbClr val="FFFFFF"/>
                </a:solidFill>
                <a:ln>
                  <a:solidFill>
                    <a:srgbClr val="000000">
                      <a:lumMod val="25000"/>
                      <a:lumOff val="75000"/>
                    </a:srgbClr>
                  </a:solidFill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lang="ja-JP" sz="1800" b="0" i="0" u="none" strike="noStrike" kern="1200" baseline="0" noProof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Meiryo UI" panose="020B0604030504040204" pitchFamily="50" charset="-128"/>
                      <a:ea typeface="Meiryo UI" panose="020B0604030504040204" pitchFamily="50" charset="-128"/>
                      <a:cs typeface="+mn-cs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5-F6F9-4AA6-8BE3-30AD64F7C077}"/>
                </c:ext>
              </c:extLst>
            </c:dLbl>
            <c:dLbl>
              <c:idx val="3"/>
              <c:layout>
                <c:manualLayout>
                  <c:x val="-0.17053277063388661"/>
                  <c:y val="-4.8840611497378998E-2"/>
                </c:manualLayout>
              </c:layout>
              <c:tx>
                <c:rich>
                  <a:bodyPr rot="0" spcFirstLastPara="1" vertOverflow="clip" horzOverflow="clip" vert="horz" wrap="square" lIns="36576" tIns="18288" rIns="36576" bIns="18288" anchor="ctr" anchorCtr="1">
                    <a:spAutoFit/>
                  </a:bodyPr>
                  <a:lstStyle/>
                  <a:p>
                    <a:pPr>
                      <a:defRPr lang="ja-JP" sz="1800" b="0" i="0" u="none" strike="noStrike" kern="1200" baseline="0" noProof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+mn-cs"/>
                      </a:defRPr>
                    </a:pPr>
                    <a:r>
                      <a:rPr lang="en-US" altLang="ja-JP" sz="1800" dirty="0" smtClean="0"/>
                      <a:t>JAVASCRIPT</a:t>
                    </a:r>
                    <a:r>
                      <a:rPr lang="en-US" altLang="ja-JP" sz="1800" baseline="0" dirty="0"/>
                      <a:t>
</a:t>
                    </a:r>
                    <a:fld id="{CC180420-5F9A-4CD6-87D6-DD0A5C685384}" type="PERCENTAGE">
                      <a:rPr lang="en-US" altLang="ja-JP" sz="1800" baseline="0"/>
                      <a:pPr>
                        <a:defRPr sz="1800"/>
                      </a:pPr>
                      <a:t>[パーセンテージ]</a:t>
                    </a:fld>
                    <a:endParaRPr lang="en-US" altLang="ja-JP" sz="1800" baseline="0" dirty="0"/>
                  </a:p>
                </c:rich>
              </c:tx>
              <c:spPr>
                <a:solidFill>
                  <a:srgbClr val="FFFFFF"/>
                </a:solidFill>
                <a:ln>
                  <a:solidFill>
                    <a:srgbClr val="000000">
                      <a:lumMod val="25000"/>
                      <a:lumOff val="75000"/>
                    </a:srgbClr>
                  </a:solidFill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lang="ja-JP" sz="1800" b="0" i="0" u="none" strike="noStrike" kern="1200" baseline="0" noProof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Meiryo UI" panose="020B0604030504040204" pitchFamily="50" charset="-128"/>
                      <a:ea typeface="Meiryo UI" panose="020B0604030504040204" pitchFamily="50" charset="-128"/>
                      <a:cs typeface="+mn-cs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F6F9-4AA6-8BE3-30AD64F7C077}"/>
                </c:ext>
              </c:extLst>
            </c:dLbl>
            <c:dLbl>
              <c:idx val="4"/>
              <c:layout>
                <c:manualLayout>
                  <c:x val="0.26857156007477484"/>
                  <c:y val="-2.5563573355558967E-2"/>
                </c:manualLayout>
              </c:layout>
              <c:tx>
                <c:rich>
                  <a:bodyPr rot="0" spcFirstLastPara="1" vertOverflow="clip" horzOverflow="clip" vert="horz" wrap="square" lIns="36576" tIns="18288" rIns="36576" bIns="18288" anchor="ctr" anchorCtr="1">
                    <a:spAutoFit/>
                  </a:bodyPr>
                  <a:lstStyle/>
                  <a:p>
                    <a:pPr>
                      <a:defRPr lang="ja-JP" sz="1800" b="0" i="0" u="none" strike="noStrike" kern="1200" baseline="0" noProof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  <a:cs typeface="+mn-cs"/>
                      </a:defRPr>
                    </a:pPr>
                    <a:r>
                      <a:rPr lang="en-US" altLang="ja-JP" sz="1800" dirty="0" smtClean="0"/>
                      <a:t>Photoshop</a:t>
                    </a:r>
                  </a:p>
                  <a:p>
                    <a:pPr>
                      <a:defRPr sz="1800"/>
                    </a:pPr>
                    <a:r>
                      <a:rPr lang="en-US" altLang="ja-JP" sz="1800" dirty="0" smtClean="0"/>
                      <a:t>5%</a:t>
                    </a:r>
                    <a:endParaRPr lang="en-US" altLang="ja-JP" sz="1800" dirty="0"/>
                  </a:p>
                </c:rich>
              </c:tx>
              <c:spPr>
                <a:solidFill>
                  <a:srgbClr val="FFFFFF"/>
                </a:solidFill>
                <a:ln>
                  <a:solidFill>
                    <a:srgbClr val="000000">
                      <a:lumMod val="25000"/>
                      <a:lumOff val="75000"/>
                    </a:srgbClr>
                  </a:solidFill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lang="ja-JP" sz="1800" b="0" i="0" u="none" strike="noStrike" kern="1200" baseline="0" noProof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Meiryo UI" panose="020B0604030504040204" pitchFamily="50" charset="-128"/>
                      <a:ea typeface="Meiryo UI" panose="020B0604030504040204" pitchFamily="50" charset="-128"/>
                      <a:cs typeface="+mn-cs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8-572D-490C-97CA-B137BF81854C}"/>
                </c:ext>
              </c:extLst>
            </c:dLbl>
            <c:spPr>
              <a:solidFill>
                <a:srgbClr val="FFFFFF"/>
              </a:solidFill>
              <a:ln>
                <a:solidFill>
                  <a:srgbClr val="000000">
                    <a:lumMod val="25000"/>
                    <a:lumOff val="75000"/>
                  </a:srgb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lang="ja-JP" sz="1197" b="0" i="0" u="none" strike="noStrike" kern="1200" baseline="0" noProof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+mn-cs"/>
                  </a:defRPr>
                </a:pPr>
                <a:endParaRPr lang="ja-JP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H/C</c:v>
                </c:pt>
                <c:pt idx="1">
                  <c:v>PHP</c:v>
                </c:pt>
                <c:pt idx="2">
                  <c:v>SQL</c:v>
                </c:pt>
                <c:pt idx="3">
                  <c:v>JS</c:v>
                </c:pt>
                <c:pt idx="4">
                  <c:v>PS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</c:v>
                </c:pt>
                <c:pt idx="1">
                  <c:v>3.2</c:v>
                </c:pt>
                <c:pt idx="2">
                  <c:v>3</c:v>
                </c:pt>
                <c:pt idx="3">
                  <c:v>1.4</c:v>
                </c:pt>
                <c:pt idx="4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48-4AF4-9209-C36E3E493A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6"/>
        <c:holeSize val="88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lang="ja-JP" noProof="0">
          <a:latin typeface="Meiryo UI" panose="020B0604030504040204" pitchFamily="50" charset="-128"/>
          <a:ea typeface="Meiryo UI" panose="020B0604030504040204" pitchFamily="50" charset="-128"/>
        </a:defRPr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479C37C5-C2F7-40BC-925E-74E59D7777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7DA9510-7CD8-472E-AEA2-23390D69DB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2EA047-6A64-4156-8162-56BC6AA26657}" type="datetime5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2021/09/22</a:t>
            </a:fld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159C024-B244-4492-B124-B5CCF850B4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7BD66EF-8015-4970-AEE4-1DE156E483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0EE32-C5CF-4B26-B8F7-C605E4E7481E}" type="slidenum">
              <a:rPr kumimoji="1"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20704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eg>
</file>

<file path=ppt/media/image23.jpeg>
</file>

<file path=ppt/media/image3.png>
</file>

<file path=ppt/media/image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kumimoji="1" lang="ja-JP" altLang="en-US" noProof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79347E98-4DCC-4D7C-8DF7-70CE5A3E3C7B}" type="datetime5">
              <a:rPr kumimoji="1" lang="ja-JP" altLang="en-US" noProof="0" smtClean="0"/>
              <a:t>2021/09/22</a:t>
            </a:fld>
            <a:endParaRPr kumimoji="1" lang="ja-JP" altLang="en-US" noProof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noProof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noProof="0"/>
              <a:t>マスター テキストの書式設定</a:t>
            </a:r>
          </a:p>
          <a:p>
            <a:pPr lvl="1"/>
            <a:r>
              <a:rPr kumimoji="1" lang="ja-JP" altLang="en-US" noProof="0"/>
              <a:t>第 </a:t>
            </a:r>
            <a:r>
              <a:rPr kumimoji="1" lang="en-US" altLang="ja-JP" noProof="0"/>
              <a:t>2 </a:t>
            </a:r>
            <a:r>
              <a:rPr kumimoji="1" lang="ja-JP" altLang="en-US" noProof="0"/>
              <a:t>レベル</a:t>
            </a:r>
          </a:p>
          <a:p>
            <a:pPr lvl="2"/>
            <a:r>
              <a:rPr kumimoji="1" lang="ja-JP" altLang="en-US" noProof="0"/>
              <a:t>第 </a:t>
            </a:r>
            <a:r>
              <a:rPr kumimoji="1" lang="en-US" altLang="ja-JP" noProof="0"/>
              <a:t>3 </a:t>
            </a:r>
            <a:r>
              <a:rPr kumimoji="1" lang="ja-JP" altLang="en-US" noProof="0"/>
              <a:t>レベル</a:t>
            </a:r>
          </a:p>
          <a:p>
            <a:pPr lvl="3"/>
            <a:r>
              <a:rPr kumimoji="1" lang="ja-JP" altLang="en-US" noProof="0"/>
              <a:t>第 </a:t>
            </a:r>
            <a:r>
              <a:rPr kumimoji="1" lang="en-US" altLang="ja-JP" noProof="0"/>
              <a:t>4 </a:t>
            </a:r>
            <a:r>
              <a:rPr kumimoji="1" lang="ja-JP" altLang="en-US" noProof="0"/>
              <a:t>レベル</a:t>
            </a:r>
          </a:p>
          <a:p>
            <a:pPr lvl="4"/>
            <a:r>
              <a:rPr kumimoji="1" lang="ja-JP" altLang="en-US" noProof="0"/>
              <a:t>第 </a:t>
            </a:r>
            <a:r>
              <a:rPr kumimoji="1" lang="en-US" altLang="ja-JP" noProof="0"/>
              <a:t>5 </a:t>
            </a:r>
            <a:r>
              <a:rPr kumimoji="1" lang="ja-JP" altLang="en-US" noProof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kumimoji="1" lang="ja-JP" altLang="en-US" noProof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E4A85E21-2170-40EB-B287-6CC26E520DB7}" type="slidenum">
              <a:rPr kumimoji="1" lang="en-US" altLang="ja-JP" noProof="0" smtClean="0"/>
              <a:pPr/>
              <a:t>‹#›</a:t>
            </a:fld>
            <a:endParaRPr kumimoji="1"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5281480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85E21-2170-40EB-B287-6CC26E520DB7}" type="slidenum">
              <a:rPr kumimoji="1" lang="en-US" altLang="ja-JP" smtClean="0"/>
              <a:pPr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3863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A85E21-2170-40EB-B287-6CC26E520DB7}" type="slidenum">
              <a:rPr kumimoji="1" lang="en-US" altLang="ja-JP" noProof="0" smtClean="0"/>
              <a:pPr/>
              <a:t>2</a:t>
            </a:fld>
            <a:endParaRPr kumimoji="1"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31940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85E21-2170-40EB-B287-6CC26E520DB7}" type="slidenum">
              <a:rPr kumimoji="1" lang="en-US" altLang="ja-JP" smtClean="0"/>
              <a:pPr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65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85E21-2170-40EB-B287-6CC26E520DB7}" type="slidenum">
              <a:rPr kumimoji="1" lang="en-US" altLang="ja-JP" smtClean="0"/>
              <a:pPr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7081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85E21-2170-40EB-B287-6CC26E520DB7}" type="slidenum">
              <a:rPr kumimoji="1" lang="en-US" altLang="ja-JP" smtClean="0"/>
              <a:pPr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1799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rtlCol="0"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5D3552A1-B4A5-4392-88C2-ABFB0E392BE3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  <p:cxnSp>
        <p:nvCxnSpPr>
          <p:cNvPr id="8" name="直線​​コネクタ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78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73B8A0-6A41-47D8-BD56-2C4876531AFE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3552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3000" y="762000"/>
            <a:ext cx="7429500" cy="5410200"/>
          </a:xfrm>
        </p:spPr>
        <p:txBody>
          <a:bodyPr vert="eaVert" rtlCol="0"/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229261-90AB-4616-802B-01030436D39F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99476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CDD52B-5A57-4888-9B04-34BA9EECCABC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472039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rtlCol="0"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 hasCustomPrompt="1"/>
          </p:nvPr>
        </p:nvSpPr>
        <p:spPr>
          <a:xfrm>
            <a:off x="1709928" y="4154520"/>
            <a:ext cx="8769096" cy="136380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1F2AD9-E6E3-4B7B-8A1C-63D84418984E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  <p:cxnSp>
        <p:nvCxnSpPr>
          <p:cNvPr id="7" name="直線​​コネクタ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360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 hasCustomPrompt="1"/>
          </p:nvPr>
        </p:nvSpPr>
        <p:spPr>
          <a:xfrm>
            <a:off x="1143000" y="2057399"/>
            <a:ext cx="4754880" cy="40233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 hasCustomPrompt="1"/>
          </p:nvPr>
        </p:nvSpPr>
        <p:spPr>
          <a:xfrm>
            <a:off x="6267612" y="2057400"/>
            <a:ext cx="4754880" cy="40233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C0830B-EB88-4A30-999C-1AC247D84543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181670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 hasCustomPrompt="1"/>
          </p:nvPr>
        </p:nvSpPr>
        <p:spPr>
          <a:xfrm>
            <a:off x="1143000" y="2001511"/>
            <a:ext cx="4754880" cy="77724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 hasCustomPrompt="1"/>
          </p:nvPr>
        </p:nvSpPr>
        <p:spPr>
          <a:xfrm>
            <a:off x="1143000" y="2721483"/>
            <a:ext cx="4754880" cy="338328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 hasCustomPrompt="1"/>
          </p:nvPr>
        </p:nvSpPr>
        <p:spPr>
          <a:xfrm>
            <a:off x="6269173" y="1999032"/>
            <a:ext cx="4754880" cy="77724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 hasCustomPrompt="1"/>
          </p:nvPr>
        </p:nvSpPr>
        <p:spPr>
          <a:xfrm>
            <a:off x="6269173" y="2719322"/>
            <a:ext cx="4754880" cy="338328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DC425E-5922-4826-A356-78E11B4D1741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963352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8A5ADF-3E29-4C08-8D95-3B2B4D94EFF8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005428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16D274-7EF2-445B-A342-084B5F311E2A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98825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rtlCol="0"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5852159" y="1097280"/>
            <a:ext cx="5212080" cy="466344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 hasCustomPrompt="1"/>
          </p:nvPr>
        </p:nvSpPr>
        <p:spPr>
          <a:xfrm>
            <a:off x="1143000" y="2834640"/>
            <a:ext cx="3931920" cy="301752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3920F6-F453-42EF-A6FD-C58B62C9ECB9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15838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キャプション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rtlCol="0"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3" name="図プレースホルダー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rtlCol="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/>
              <a:t>アイコンをクリックして写真を追加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 hasCustomPrompt="1"/>
          </p:nvPr>
        </p:nvSpPr>
        <p:spPr>
          <a:xfrm>
            <a:off x="1143000" y="2834640"/>
            <a:ext cx="3931920" cy="288036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9D37F5-02F3-4118-8241-CAF4B5A91A17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
             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74084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E766CCF7-A065-4108-BA61-329CCBAB46D7}" type="datetime5">
              <a:rPr lang="ja-JP" altLang="en-US" noProof="0" smtClean="0"/>
              <a:t>2021/09/22</a:t>
            </a:fld>
            <a:endParaRPr lang="ja-JP" altLang="en-US" noProof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noProof="0"/>
              <a:t>
             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6D22F896-40B5-4ADD-8801-0D06FADFA09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702258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accent1"/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kumimoji="1" sz="2200" kern="1200">
          <a:solidFill>
            <a:schemeClr val="accent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2000" kern="1200">
          <a:solidFill>
            <a:schemeClr val="accent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800" kern="1200">
          <a:solidFill>
            <a:schemeClr val="accent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線​​コネクタ 41">
            <a:extLst>
              <a:ext uri="{FF2B5EF4-FFF2-40B4-BE49-F238E27FC236}">
                <a16:creationId xmlns:a16="http://schemas.microsoft.com/office/drawing/2014/main" id="{63FED537-3AF1-4C36-9904-77B6A54D27B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62458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4206240"/>
            <a:ext cx="9966960" cy="132588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sz="6400" cap="none" dirty="0" smtClean="0"/>
              <a:t>HAPPY TRAVEL</a:t>
            </a:r>
            <a:endParaRPr lang="ja-JP" altLang="en-US" sz="6400" cap="none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9777" y="5717544"/>
            <a:ext cx="8767860" cy="386872"/>
          </a:xfrm>
        </p:spPr>
        <p:txBody>
          <a:bodyPr rtlCol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メイリオ"/>
                <a:ea typeface="メイリオ"/>
                <a:cs typeface="メイリオ"/>
              </a:rPr>
              <a:t>〜</a:t>
            </a:r>
            <a:r>
              <a:rPr lang="ja-JP" altLang="en-US" sz="3200" dirty="0">
                <a:solidFill>
                  <a:schemeClr val="bg1"/>
                </a:solidFill>
                <a:latin typeface="メイリオ"/>
                <a:ea typeface="メイリオ"/>
                <a:cs typeface="メイリオ"/>
              </a:rPr>
              <a:t>観光地の</a:t>
            </a:r>
            <a:r>
              <a:rPr lang="en-US" altLang="ja-JP" sz="3200" dirty="0">
                <a:solidFill>
                  <a:schemeClr val="bg1"/>
                </a:solidFill>
                <a:latin typeface="メイリオ"/>
                <a:ea typeface="メイリオ"/>
                <a:cs typeface="メイリオ"/>
              </a:rPr>
              <a:t>PR</a:t>
            </a:r>
            <a:r>
              <a:rPr lang="ja-JP" altLang="en-US" sz="3200" dirty="0">
                <a:solidFill>
                  <a:schemeClr val="bg1"/>
                </a:solidFill>
                <a:latin typeface="メイリオ"/>
                <a:ea typeface="メイリオ"/>
                <a:cs typeface="メイリオ"/>
              </a:rPr>
              <a:t>サイト</a:t>
            </a:r>
            <a:r>
              <a:rPr lang="en-US" altLang="ja-JP" sz="3200" dirty="0">
                <a:solidFill>
                  <a:schemeClr val="bg1"/>
                </a:solidFill>
                <a:latin typeface="メイリオ"/>
                <a:ea typeface="メイリオ"/>
                <a:cs typeface="メイリオ"/>
              </a:rPr>
              <a:t>〜</a:t>
            </a:r>
            <a:endParaRPr lang="ja-JP" altLang="en-US" sz="3200" dirty="0">
              <a:solidFill>
                <a:schemeClr val="bg1"/>
              </a:solidFill>
              <a:latin typeface="メイリオ"/>
              <a:ea typeface="メイリオ"/>
              <a:cs typeface="メイリオ"/>
            </a:endParaRPr>
          </a:p>
        </p:txBody>
      </p:sp>
      <p:pic>
        <p:nvPicPr>
          <p:cNvPr id="7" name="画像 6" descr="景色を眺めている男性">
            <a:extLst>
              <a:ext uri="{FF2B5EF4-FFF2-40B4-BE49-F238E27FC236}">
                <a16:creationId xmlns:a16="http://schemas.microsoft.com/office/drawing/2014/main" id="{CD9EF39B-AB41-49AB-8163-8B5FD7D2832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2402" y="239435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コンテンツ プレースホルダー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578" y="1448072"/>
            <a:ext cx="9061675" cy="4665512"/>
          </a:xfrm>
        </p:spPr>
      </p:pic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Autofit/>
          </a:bodyPr>
          <a:lstStyle/>
          <a:p>
            <a:r>
              <a:rPr lang="ja-JP" altLang="en-US" sz="5000" b="1" dirty="0"/>
              <a:t>間違い</a:t>
            </a:r>
            <a:r>
              <a:rPr lang="ja-JP" altLang="en-US" sz="5000" b="1" dirty="0" smtClean="0"/>
              <a:t>探しゲーム</a:t>
            </a:r>
            <a: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  <a:t/>
            </a:r>
            <a:b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</a:br>
            <a:endParaRPr kumimoji="1" lang="ja-JP" altLang="en-US" sz="5000" b="1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61849" y="6113584"/>
            <a:ext cx="2086495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時間制限　１　分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0505901" y="6113584"/>
            <a:ext cx="1410394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００：５９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96964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229" y="1037492"/>
            <a:ext cx="8076294" cy="5345724"/>
          </a:xfrm>
          <a:prstGeom prst="rect">
            <a:avLst/>
          </a:prstGeom>
        </p:spPr>
      </p:pic>
      <p:sp>
        <p:nvSpPr>
          <p:cNvPr id="9" name="タイトル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Autofit/>
          </a:bodyPr>
          <a:lstStyle/>
          <a:p>
            <a:r>
              <a:rPr lang="ja-JP" altLang="en-US" sz="5000" b="1" dirty="0" smtClean="0"/>
              <a:t>口コミ</a:t>
            </a:r>
            <a: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  <a:t/>
            </a:r>
            <a:b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</a:br>
            <a:endParaRPr kumimoji="1" lang="ja-JP" altLang="en-US" sz="5000" b="1" dirty="0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453044" y="2049088"/>
            <a:ext cx="10792326" cy="40386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kumimoji="1" sz="2200" kern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kumimoji="1" sz="2000" kern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kumimoji="1" sz="1800" kern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kumimoji="1" sz="1600" kern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kumimoji="1" sz="1600" kern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kumimoji="1"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kumimoji="1"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kumimoji="1"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kumimoji="1"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星で５段階評価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 marL="45720" indent="0">
              <a:buNone/>
            </a:pP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39514033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246;p26"/>
          <p:cNvGrpSpPr/>
          <p:nvPr/>
        </p:nvGrpSpPr>
        <p:grpSpPr>
          <a:xfrm>
            <a:off x="4065055" y="5123860"/>
            <a:ext cx="535013" cy="984309"/>
            <a:chOff x="2956672" y="1384595"/>
            <a:chExt cx="690300" cy="1270005"/>
          </a:xfrm>
        </p:grpSpPr>
        <p:sp>
          <p:nvSpPr>
            <p:cNvPr id="53" name="Google Shape;247;p26"/>
            <p:cNvSpPr/>
            <p:nvPr/>
          </p:nvSpPr>
          <p:spPr>
            <a:xfrm>
              <a:off x="2956672" y="1384595"/>
              <a:ext cx="690300" cy="1264500"/>
            </a:xfrm>
            <a:prstGeom prst="rect">
              <a:avLst/>
            </a:prstGeom>
            <a:solidFill>
              <a:srgbClr val="FFFFFF"/>
            </a:solidFill>
            <a:ln w="381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4" name="Google Shape;248;p26"/>
            <p:cNvSpPr/>
            <p:nvPr/>
          </p:nvSpPr>
          <p:spPr>
            <a:xfrm>
              <a:off x="3074025" y="1509800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" name="Google Shape;249;p26"/>
            <p:cNvSpPr/>
            <p:nvPr/>
          </p:nvSpPr>
          <p:spPr>
            <a:xfrm>
              <a:off x="3347800" y="1509800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6" name="Google Shape;250;p26"/>
            <p:cNvSpPr/>
            <p:nvPr/>
          </p:nvSpPr>
          <p:spPr>
            <a:xfrm>
              <a:off x="3074025" y="1796002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7" name="Google Shape;251;p26"/>
            <p:cNvSpPr/>
            <p:nvPr/>
          </p:nvSpPr>
          <p:spPr>
            <a:xfrm>
              <a:off x="3347800" y="1796002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" name="Google Shape;252;p26"/>
            <p:cNvSpPr/>
            <p:nvPr/>
          </p:nvSpPr>
          <p:spPr>
            <a:xfrm>
              <a:off x="3074025" y="2082204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" name="Google Shape;253;p26"/>
            <p:cNvSpPr/>
            <p:nvPr/>
          </p:nvSpPr>
          <p:spPr>
            <a:xfrm>
              <a:off x="3347800" y="2082204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0" name="Google Shape;254;p26"/>
            <p:cNvSpPr/>
            <p:nvPr/>
          </p:nvSpPr>
          <p:spPr>
            <a:xfrm>
              <a:off x="3130500" y="2419100"/>
              <a:ext cx="345300" cy="2355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61" name="Google Shape;270;p26"/>
          <p:cNvGrpSpPr/>
          <p:nvPr/>
        </p:nvGrpSpPr>
        <p:grpSpPr>
          <a:xfrm>
            <a:off x="4156009" y="661042"/>
            <a:ext cx="529308" cy="979943"/>
            <a:chOff x="-1" y="0"/>
            <a:chExt cx="946737" cy="1704148"/>
          </a:xfrm>
        </p:grpSpPr>
        <p:sp>
          <p:nvSpPr>
            <p:cNvPr id="62" name="Google Shape;271;p26"/>
            <p:cNvSpPr/>
            <p:nvPr/>
          </p:nvSpPr>
          <p:spPr>
            <a:xfrm>
              <a:off x="-1" y="707200"/>
              <a:ext cx="946737" cy="996948"/>
            </a:xfrm>
            <a:custGeom>
              <a:avLst/>
              <a:gdLst/>
              <a:ahLst/>
              <a:cxnLst/>
              <a:rect l="l" t="t" r="r" b="b"/>
              <a:pathLst>
                <a:path w="19735" h="21600" extrusionOk="0">
                  <a:moveTo>
                    <a:pt x="41" y="21600"/>
                  </a:moveTo>
                  <a:lnTo>
                    <a:pt x="19726" y="21600"/>
                  </a:lnTo>
                  <a:cubicBezTo>
                    <a:pt x="19726" y="21600"/>
                    <a:pt x="20425" y="0"/>
                    <a:pt x="9625" y="0"/>
                  </a:cubicBezTo>
                  <a:cubicBezTo>
                    <a:pt x="-1175" y="0"/>
                    <a:pt x="41" y="21600"/>
                    <a:pt x="41" y="2160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Gill Sans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3" name="Google Shape;272;p26"/>
            <p:cNvSpPr/>
            <p:nvPr/>
          </p:nvSpPr>
          <p:spPr>
            <a:xfrm>
              <a:off x="38013" y="0"/>
              <a:ext cx="855900" cy="854700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4" name="Google Shape;273;p26"/>
          <p:cNvSpPr txBox="1"/>
          <p:nvPr/>
        </p:nvSpPr>
        <p:spPr>
          <a:xfrm>
            <a:off x="3439573" y="1527633"/>
            <a:ext cx="2044500" cy="30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ja" b="1" i="0" u="none" strike="noStrike" cap="none" dirty="0">
                <a:solidFill>
                  <a:schemeClr val="accent1"/>
                </a:solidFill>
              </a:rPr>
              <a:t>ユーザー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65" name="Google Shape;277;p26"/>
          <p:cNvSpPr txBox="1"/>
          <p:nvPr/>
        </p:nvSpPr>
        <p:spPr>
          <a:xfrm>
            <a:off x="3172890" y="6126018"/>
            <a:ext cx="2321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ja" b="1" dirty="0">
                <a:solidFill>
                  <a:schemeClr val="accent1"/>
                </a:solidFill>
              </a:rPr>
              <a:t>株式会社</a:t>
            </a:r>
            <a:r>
              <a:rPr lang="ja" b="1" i="0" u="none" strike="noStrike" cap="none" dirty="0">
                <a:solidFill>
                  <a:schemeClr val="accent1"/>
                </a:solidFill>
              </a:rPr>
              <a:t>バンク</a:t>
            </a:r>
            <a:endParaRPr b="1" dirty="0">
              <a:solidFill>
                <a:schemeClr val="accent1"/>
              </a:solidFill>
            </a:endParaRPr>
          </a:p>
        </p:txBody>
      </p:sp>
      <p:cxnSp>
        <p:nvCxnSpPr>
          <p:cNvPr id="66" name="Google Shape;308;p26"/>
          <p:cNvCxnSpPr/>
          <p:nvPr/>
        </p:nvCxnSpPr>
        <p:spPr>
          <a:xfrm>
            <a:off x="4454278" y="1775703"/>
            <a:ext cx="0" cy="8103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67" name="Google Shape;311;p26"/>
          <p:cNvCxnSpPr/>
          <p:nvPr/>
        </p:nvCxnSpPr>
        <p:spPr>
          <a:xfrm rot="10800000">
            <a:off x="4332562" y="4150498"/>
            <a:ext cx="0" cy="9120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headEnd type="none" w="sm" len="sm"/>
            <a:tailEnd type="triangle" w="med" len="med"/>
          </a:ln>
        </p:spPr>
      </p:cxnSp>
      <p:grpSp>
        <p:nvGrpSpPr>
          <p:cNvPr id="68" name="Google Shape;146;p25"/>
          <p:cNvGrpSpPr/>
          <p:nvPr/>
        </p:nvGrpSpPr>
        <p:grpSpPr>
          <a:xfrm>
            <a:off x="4080537" y="2720721"/>
            <a:ext cx="600431" cy="1120191"/>
            <a:chOff x="6491001" y="3918898"/>
            <a:chExt cx="685500" cy="1278900"/>
          </a:xfrm>
        </p:grpSpPr>
        <p:sp>
          <p:nvSpPr>
            <p:cNvPr id="69" name="Google Shape;147;p25"/>
            <p:cNvSpPr/>
            <p:nvPr/>
          </p:nvSpPr>
          <p:spPr>
            <a:xfrm>
              <a:off x="6491001" y="3918898"/>
              <a:ext cx="685500" cy="1278900"/>
            </a:xfrm>
            <a:prstGeom prst="roundRect">
              <a:avLst>
                <a:gd name="adj" fmla="val 8467"/>
              </a:avLst>
            </a:prstGeom>
            <a:solidFill>
              <a:srgbClr val="FFFFFF"/>
            </a:solidFill>
            <a:ln w="381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0" name="Google Shape;148;p25"/>
            <p:cNvSpPr/>
            <p:nvPr/>
          </p:nvSpPr>
          <p:spPr>
            <a:xfrm>
              <a:off x="6569453" y="4014344"/>
              <a:ext cx="539100" cy="9240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1" name="Google Shape;149;p25"/>
            <p:cNvSpPr/>
            <p:nvPr/>
          </p:nvSpPr>
          <p:spPr>
            <a:xfrm>
              <a:off x="6771922" y="4993039"/>
              <a:ext cx="135300" cy="1392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72" name="Google Shape;165;p25"/>
          <p:cNvSpPr txBox="1"/>
          <p:nvPr/>
        </p:nvSpPr>
        <p:spPr>
          <a:xfrm>
            <a:off x="3682063" y="3865870"/>
            <a:ext cx="1313400" cy="30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ja" b="1" dirty="0" smtClean="0">
                <a:solidFill>
                  <a:schemeClr val="accent1"/>
                </a:solidFill>
              </a:rPr>
              <a:t>スマホ</a:t>
            </a:r>
            <a:endParaRPr b="1" dirty="0">
              <a:solidFill>
                <a:schemeClr val="accent1"/>
              </a:solidFill>
            </a:endParaRPr>
          </a:p>
        </p:txBody>
      </p:sp>
      <p:cxnSp>
        <p:nvCxnSpPr>
          <p:cNvPr id="73" name="Google Shape;158;p25"/>
          <p:cNvCxnSpPr/>
          <p:nvPr/>
        </p:nvCxnSpPr>
        <p:spPr>
          <a:xfrm>
            <a:off x="5384356" y="1157206"/>
            <a:ext cx="1886390" cy="4509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headEnd type="triangle" w="med" len="med"/>
            <a:tailEnd type="none" w="sm" len="sm"/>
          </a:ln>
        </p:spPr>
      </p:cxnSp>
      <p:sp>
        <p:nvSpPr>
          <p:cNvPr id="74" name="Google Shape;223;p25"/>
          <p:cNvSpPr txBox="1"/>
          <p:nvPr/>
        </p:nvSpPr>
        <p:spPr>
          <a:xfrm>
            <a:off x="6843810" y="4347102"/>
            <a:ext cx="1219621" cy="19260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ja-JP" altLang="en-US" b="1" dirty="0" smtClean="0">
                <a:solidFill>
                  <a:schemeClr val="accent1"/>
                </a:solidFill>
              </a:rPr>
              <a:t>店舗</a:t>
            </a:r>
            <a:endParaRPr lang="en-US" altLang="ja-JP" b="1" dirty="0" smtClean="0">
              <a:solidFill>
                <a:schemeClr val="accent1"/>
              </a:solidFill>
            </a:endParaRPr>
          </a:p>
        </p:txBody>
      </p:sp>
      <p:cxnSp>
        <p:nvCxnSpPr>
          <p:cNvPr id="75" name="直線コネクタ 74"/>
          <p:cNvCxnSpPr/>
          <p:nvPr/>
        </p:nvCxnSpPr>
        <p:spPr>
          <a:xfrm>
            <a:off x="7286239" y="1173576"/>
            <a:ext cx="7749" cy="185877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oogle Shape;202;p25"/>
          <p:cNvCxnSpPr/>
          <p:nvPr/>
        </p:nvCxnSpPr>
        <p:spPr>
          <a:xfrm>
            <a:off x="7648937" y="949015"/>
            <a:ext cx="0" cy="1952332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77" name="Google Shape;207;p25"/>
          <p:cNvSpPr/>
          <p:nvPr/>
        </p:nvSpPr>
        <p:spPr>
          <a:xfrm>
            <a:off x="7512509" y="1804233"/>
            <a:ext cx="267000" cy="274500"/>
          </a:xfrm>
          <a:prstGeom prst="roundRect">
            <a:avLst>
              <a:gd name="adj" fmla="val 22790"/>
            </a:avLst>
          </a:prstGeom>
          <a:solidFill>
            <a:srgbClr val="FFFC41"/>
          </a:solidFill>
          <a:ln w="28575" cap="flat" cmpd="sng">
            <a:solidFill>
              <a:srgbClr val="00000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ja" b="1" i="0" u="none" strike="noStrike" cap="none">
                <a:solidFill>
                  <a:schemeClr val="accent1"/>
                </a:solidFill>
              </a:rPr>
              <a:t>¥</a:t>
            </a:r>
            <a:endParaRPr b="1">
              <a:solidFill>
                <a:schemeClr val="accent1"/>
              </a:solidFill>
            </a:endParaRPr>
          </a:p>
        </p:txBody>
      </p:sp>
      <p:grpSp>
        <p:nvGrpSpPr>
          <p:cNvPr id="78" name="Google Shape;209;p25"/>
          <p:cNvGrpSpPr/>
          <p:nvPr/>
        </p:nvGrpSpPr>
        <p:grpSpPr>
          <a:xfrm>
            <a:off x="7171884" y="4679673"/>
            <a:ext cx="533290" cy="981141"/>
            <a:chOff x="2956672" y="1384595"/>
            <a:chExt cx="690300" cy="1270005"/>
          </a:xfrm>
        </p:grpSpPr>
        <p:sp>
          <p:nvSpPr>
            <p:cNvPr id="79" name="Google Shape;210;p25"/>
            <p:cNvSpPr/>
            <p:nvPr/>
          </p:nvSpPr>
          <p:spPr>
            <a:xfrm>
              <a:off x="2956672" y="1384595"/>
              <a:ext cx="690300" cy="1264500"/>
            </a:xfrm>
            <a:prstGeom prst="rect">
              <a:avLst/>
            </a:prstGeom>
            <a:solidFill>
              <a:srgbClr val="FFFFFF"/>
            </a:solidFill>
            <a:ln w="381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" name="Google Shape;211;p25"/>
            <p:cNvSpPr/>
            <p:nvPr/>
          </p:nvSpPr>
          <p:spPr>
            <a:xfrm>
              <a:off x="3074025" y="1509800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1" name="Google Shape;212;p25"/>
            <p:cNvSpPr/>
            <p:nvPr/>
          </p:nvSpPr>
          <p:spPr>
            <a:xfrm>
              <a:off x="3347800" y="1509800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" name="Google Shape;213;p25"/>
            <p:cNvSpPr/>
            <p:nvPr/>
          </p:nvSpPr>
          <p:spPr>
            <a:xfrm>
              <a:off x="3074025" y="1796002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" name="Google Shape;214;p25"/>
            <p:cNvSpPr/>
            <p:nvPr/>
          </p:nvSpPr>
          <p:spPr>
            <a:xfrm>
              <a:off x="3347800" y="1796002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4" name="Google Shape;215;p25"/>
            <p:cNvSpPr/>
            <p:nvPr/>
          </p:nvSpPr>
          <p:spPr>
            <a:xfrm>
              <a:off x="3074025" y="2082204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5" name="Google Shape;216;p25"/>
            <p:cNvSpPr/>
            <p:nvPr/>
          </p:nvSpPr>
          <p:spPr>
            <a:xfrm>
              <a:off x="3347800" y="2082204"/>
              <a:ext cx="181800" cy="187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" name="Google Shape;217;p25"/>
            <p:cNvSpPr/>
            <p:nvPr/>
          </p:nvSpPr>
          <p:spPr>
            <a:xfrm>
              <a:off x="3130500" y="2419100"/>
              <a:ext cx="345300" cy="2355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150" tIns="36150" rIns="36150" bIns="36150" anchor="ctr" anchorCtr="0">
              <a:noAutofit/>
            </a:bodyPr>
            <a:lstStyle/>
            <a:p>
              <a:pPr marL="0" marR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endParaRPr b="1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87" name="Google Shape;277;p26"/>
          <p:cNvSpPr txBox="1"/>
          <p:nvPr/>
        </p:nvSpPr>
        <p:spPr>
          <a:xfrm>
            <a:off x="6796187" y="5721086"/>
            <a:ext cx="1325672" cy="332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ja-JP" altLang="en-US" b="1" dirty="0" smtClean="0">
                <a:solidFill>
                  <a:schemeClr val="accent1"/>
                </a:solidFill>
              </a:rPr>
              <a:t>行政</a:t>
            </a:r>
            <a:endParaRPr b="1" dirty="0">
              <a:solidFill>
                <a:schemeClr val="accent1"/>
              </a:solidFill>
            </a:endParaRPr>
          </a:p>
        </p:txBody>
      </p:sp>
      <p:cxnSp>
        <p:nvCxnSpPr>
          <p:cNvPr id="88" name="Google Shape;141;p25"/>
          <p:cNvCxnSpPr/>
          <p:nvPr/>
        </p:nvCxnSpPr>
        <p:spPr>
          <a:xfrm>
            <a:off x="5508115" y="5476631"/>
            <a:ext cx="12615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headEnd type="triangle" w="med" len="med"/>
            <a:tailEnd type="none" w="sm" len="sm"/>
          </a:ln>
        </p:spPr>
      </p:cxnSp>
      <p:sp>
        <p:nvSpPr>
          <p:cNvPr id="89" name="Google Shape;206;p25"/>
          <p:cNvSpPr/>
          <p:nvPr/>
        </p:nvSpPr>
        <p:spPr>
          <a:xfrm>
            <a:off x="6005365" y="5339381"/>
            <a:ext cx="267000" cy="274500"/>
          </a:xfrm>
          <a:prstGeom prst="roundRect">
            <a:avLst>
              <a:gd name="adj" fmla="val 22790"/>
            </a:avLst>
          </a:prstGeom>
          <a:solidFill>
            <a:srgbClr val="FFFC41"/>
          </a:solidFill>
          <a:ln w="28575" cap="flat" cmpd="sng">
            <a:solidFill>
              <a:srgbClr val="00000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ja" b="1" i="0" u="none" strike="noStrike" cap="none" dirty="0">
                <a:solidFill>
                  <a:schemeClr val="accent1"/>
                </a:solidFill>
              </a:rPr>
              <a:t>¥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90" name="Google Shape;206;p25"/>
          <p:cNvSpPr/>
          <p:nvPr/>
        </p:nvSpPr>
        <p:spPr>
          <a:xfrm>
            <a:off x="4178106" y="4437573"/>
            <a:ext cx="267000" cy="274500"/>
          </a:xfrm>
          <a:prstGeom prst="roundRect">
            <a:avLst>
              <a:gd name="adj" fmla="val 22790"/>
            </a:avLst>
          </a:prstGeom>
          <a:solidFill>
            <a:srgbClr val="FFFC41"/>
          </a:solidFill>
          <a:ln w="28575" cap="flat" cmpd="sng">
            <a:solidFill>
              <a:srgbClr val="00000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ja" b="1" i="0" u="none" strike="noStrike" cap="none">
                <a:solidFill>
                  <a:schemeClr val="accent1"/>
                </a:solidFill>
              </a:rPr>
              <a:t>¥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91" name="Google Shape;281;p26"/>
          <p:cNvSpPr txBox="1"/>
          <p:nvPr/>
        </p:nvSpPr>
        <p:spPr>
          <a:xfrm>
            <a:off x="4524856" y="4469973"/>
            <a:ext cx="503400" cy="20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ja" b="1" dirty="0">
                <a:solidFill>
                  <a:schemeClr val="accent1"/>
                </a:solidFill>
              </a:rPr>
              <a:t>運営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92" name="Google Shape;281;p26"/>
          <p:cNvSpPr txBox="1"/>
          <p:nvPr/>
        </p:nvSpPr>
        <p:spPr>
          <a:xfrm>
            <a:off x="5754928" y="5616139"/>
            <a:ext cx="1215821" cy="2836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ja-JP" altLang="en-US" b="1" dirty="0">
                <a:solidFill>
                  <a:schemeClr val="accent1"/>
                </a:solidFill>
              </a:rPr>
              <a:t>委託費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93" name="Google Shape;175;p25"/>
          <p:cNvSpPr/>
          <p:nvPr/>
        </p:nvSpPr>
        <p:spPr>
          <a:xfrm>
            <a:off x="7186621" y="1804840"/>
            <a:ext cx="267000" cy="274500"/>
          </a:xfrm>
          <a:prstGeom prst="ellipse">
            <a:avLst/>
          </a:prstGeom>
          <a:solidFill>
            <a:srgbClr val="D4FCA9"/>
          </a:solidFill>
          <a:ln w="28575" cap="flat" cmpd="sng">
            <a:solidFill>
              <a:srgbClr val="00000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endParaRPr b="1" i="0" u="none" strike="noStrike" cap="none">
              <a:solidFill>
                <a:schemeClr val="accen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4" name="Google Shape;21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46451" y="2901581"/>
            <a:ext cx="713085" cy="1233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直線コネクタ 94"/>
          <p:cNvCxnSpPr/>
          <p:nvPr/>
        </p:nvCxnSpPr>
        <p:spPr>
          <a:xfrm flipH="1">
            <a:off x="5486750" y="958706"/>
            <a:ext cx="2159260" cy="26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Google Shape;281;p26"/>
          <p:cNvSpPr txBox="1"/>
          <p:nvPr/>
        </p:nvSpPr>
        <p:spPr>
          <a:xfrm>
            <a:off x="7831812" y="1749525"/>
            <a:ext cx="2100363" cy="42533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ja-JP" altLang="en-US" b="1" dirty="0">
                <a:solidFill>
                  <a:schemeClr val="accent1"/>
                </a:solidFill>
              </a:rPr>
              <a:t>商品代</a:t>
            </a:r>
            <a:r>
              <a:rPr lang="ja-JP" altLang="en-US" b="1" dirty="0" smtClean="0">
                <a:solidFill>
                  <a:schemeClr val="accent1"/>
                </a:solidFill>
              </a:rPr>
              <a:t>を支払う</a:t>
            </a:r>
            <a:endParaRPr b="1" dirty="0">
              <a:solidFill>
                <a:schemeClr val="accent1"/>
              </a:solidFill>
            </a:endParaRPr>
          </a:p>
        </p:txBody>
      </p:sp>
      <p:cxnSp>
        <p:nvCxnSpPr>
          <p:cNvPr id="97" name="Google Shape;136;p25"/>
          <p:cNvCxnSpPr/>
          <p:nvPr/>
        </p:nvCxnSpPr>
        <p:spPr>
          <a:xfrm rot="10800000">
            <a:off x="4277691" y="1740950"/>
            <a:ext cx="0" cy="9120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98" name="Google Shape;226;p25"/>
          <p:cNvSpPr/>
          <p:nvPr/>
        </p:nvSpPr>
        <p:spPr>
          <a:xfrm>
            <a:off x="4138497" y="2057103"/>
            <a:ext cx="247500" cy="247500"/>
          </a:xfrm>
          <a:prstGeom prst="rect">
            <a:avLst/>
          </a:prstGeom>
          <a:solidFill>
            <a:srgbClr val="CBECFA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accent1"/>
              </a:solidFill>
            </a:endParaRPr>
          </a:p>
        </p:txBody>
      </p:sp>
      <p:sp>
        <p:nvSpPr>
          <p:cNvPr id="99" name="Google Shape;281;p26"/>
          <p:cNvSpPr txBox="1"/>
          <p:nvPr/>
        </p:nvSpPr>
        <p:spPr>
          <a:xfrm>
            <a:off x="2632981" y="2020684"/>
            <a:ext cx="1467235" cy="2883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ja-JP" altLang="en-US" b="1" dirty="0" smtClean="0">
                <a:solidFill>
                  <a:schemeClr val="accent1"/>
                </a:solidFill>
              </a:rPr>
              <a:t>観光地の情報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100" name="Google Shape;281;p26"/>
          <p:cNvSpPr txBox="1"/>
          <p:nvPr/>
        </p:nvSpPr>
        <p:spPr>
          <a:xfrm>
            <a:off x="5703830" y="1749399"/>
            <a:ext cx="1472501" cy="4246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ja-JP" altLang="en-US" b="1" dirty="0" smtClean="0">
                <a:solidFill>
                  <a:schemeClr val="accent1"/>
                </a:solidFill>
              </a:rPr>
              <a:t>特産物を購入</a:t>
            </a:r>
            <a:endParaRPr b="1" dirty="0">
              <a:solidFill>
                <a:schemeClr val="accent1"/>
              </a:solidFill>
            </a:endParaRPr>
          </a:p>
        </p:txBody>
      </p:sp>
      <p:cxnSp>
        <p:nvCxnSpPr>
          <p:cNvPr id="101" name="Google Shape;140;p25"/>
          <p:cNvCxnSpPr/>
          <p:nvPr/>
        </p:nvCxnSpPr>
        <p:spPr>
          <a:xfrm>
            <a:off x="5384356" y="3507822"/>
            <a:ext cx="12615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headEnd type="triangle" w="med" len="med"/>
            <a:tailEnd type="none" w="sm" len="sm"/>
          </a:ln>
        </p:spPr>
      </p:cxnSp>
      <p:sp>
        <p:nvSpPr>
          <p:cNvPr id="102" name="Google Shape;205;p25"/>
          <p:cNvSpPr/>
          <p:nvPr/>
        </p:nvSpPr>
        <p:spPr>
          <a:xfrm>
            <a:off x="5891365" y="3383902"/>
            <a:ext cx="247500" cy="247500"/>
          </a:xfrm>
          <a:prstGeom prst="rect">
            <a:avLst/>
          </a:prstGeom>
          <a:solidFill>
            <a:srgbClr val="CBECFA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accent1"/>
              </a:solidFill>
            </a:endParaRPr>
          </a:p>
        </p:txBody>
      </p:sp>
      <p:sp>
        <p:nvSpPr>
          <p:cNvPr id="103" name="Google Shape;281;p26"/>
          <p:cNvSpPr txBox="1"/>
          <p:nvPr/>
        </p:nvSpPr>
        <p:spPr>
          <a:xfrm>
            <a:off x="5241522" y="3694465"/>
            <a:ext cx="1501109" cy="21355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6150" tIns="36150" rIns="36150" bIns="361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ja-JP" altLang="en-US" b="1" dirty="0" smtClean="0">
                <a:solidFill>
                  <a:schemeClr val="accent1"/>
                </a:solidFill>
              </a:rPr>
              <a:t>観光地の情報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105" name="タイトル 1"/>
          <p:cNvSpPr txBox="1">
            <a:spLocks/>
          </p:cNvSpPr>
          <p:nvPr/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ja-JP" altLang="en-US" sz="5000" b="1" dirty="0" smtClean="0"/>
              <a:t>事業構造</a:t>
            </a:r>
            <a:r>
              <a:rPr lang="ja-JP" altLang="en-US" sz="5000" b="1" dirty="0" smtClean="0">
                <a:latin typeface="HGP創英角ｺﾞｼｯｸUB"/>
                <a:ea typeface="HGP創英角ｺﾞｼｯｸUB"/>
                <a:cs typeface="HGP創英角ｺﾞｼｯｸUB"/>
              </a:rPr>
              <a:t/>
            </a:r>
            <a:br>
              <a:rPr lang="ja-JP" altLang="en-US" sz="5000" b="1" dirty="0" smtClean="0">
                <a:latin typeface="HGP創英角ｺﾞｼｯｸUB"/>
                <a:ea typeface="HGP創英角ｺﾞｼｯｸUB"/>
                <a:cs typeface="HGP創英角ｺﾞｼｯｸUB"/>
              </a:rPr>
            </a:br>
            <a:endParaRPr lang="ja-JP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189002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コンテンツ プレースホルダー 5" descr="ドーナツ グラフ">
            <a:extLst>
              <a:ext uri="{FF2B5EF4-FFF2-40B4-BE49-F238E27FC236}">
                <a16:creationId xmlns:a16="http://schemas.microsoft.com/office/drawing/2014/main" id="{7DA7D383-0500-4639-A1D4-4FAB65F800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8250480"/>
              </p:ext>
            </p:extLst>
          </p:nvPr>
        </p:nvGraphicFramePr>
        <p:xfrm>
          <a:off x="3882291" y="1650023"/>
          <a:ext cx="7541655" cy="4562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図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77" b="12062"/>
          <a:stretch/>
        </p:blipFill>
        <p:spPr>
          <a:xfrm>
            <a:off x="397607" y="2637692"/>
            <a:ext cx="3551970" cy="3121146"/>
          </a:xfrm>
          <a:prstGeom prst="rect">
            <a:avLst/>
          </a:prstGeom>
        </p:spPr>
      </p:pic>
      <p:sp>
        <p:nvSpPr>
          <p:cNvPr id="9" name="タイトル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Autofit/>
          </a:bodyPr>
          <a:lstStyle/>
          <a:p>
            <a:r>
              <a:rPr lang="ja-JP" altLang="en-US" sz="5000" b="1" dirty="0" smtClean="0"/>
              <a:t>使用言語とソフト</a:t>
            </a:r>
            <a: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  <a:t/>
            </a:r>
            <a:b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</a:br>
            <a:endParaRPr kumimoji="1" lang="ja-JP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333384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800" dirty="0" smtClean="0"/>
              <a:t>ホームページデザイン（</a:t>
            </a:r>
            <a:r>
              <a:rPr kumimoji="1" lang="en-US" altLang="ja-JP" sz="2800" dirty="0" smtClean="0"/>
              <a:t>HTML</a:t>
            </a:r>
            <a:r>
              <a:rPr kumimoji="1" lang="ja-JP" altLang="en-US" sz="2800" dirty="0" smtClean="0"/>
              <a:t>＆</a:t>
            </a:r>
            <a:r>
              <a:rPr kumimoji="1" lang="en-US" altLang="ja-JP" sz="2800" dirty="0" smtClean="0"/>
              <a:t>CSS</a:t>
            </a:r>
            <a:r>
              <a:rPr kumimoji="1" lang="ja-JP" altLang="en-US" sz="2800" dirty="0" smtClean="0"/>
              <a:t>）</a:t>
            </a:r>
            <a:endParaRPr kumimoji="1"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ロゴデザイン </a:t>
            </a:r>
            <a:r>
              <a:rPr lang="en-US" altLang="ja-JP" sz="2800" dirty="0" smtClean="0"/>
              <a:t>(PHOTOSHOP)</a:t>
            </a:r>
          </a:p>
          <a:p>
            <a:pPr>
              <a:lnSpc>
                <a:spcPct val="150000"/>
              </a:lnSpc>
            </a:pPr>
            <a:r>
              <a:rPr lang="ja-JP" altLang="en-US" sz="2800" dirty="0"/>
              <a:t>クイズ</a:t>
            </a:r>
            <a:r>
              <a:rPr lang="ja-JP" altLang="en-US" sz="2800" dirty="0" smtClean="0"/>
              <a:t>に出す問題を考える</a:t>
            </a:r>
            <a:endParaRPr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間違い探しの画を像探し</a:t>
            </a:r>
            <a:r>
              <a:rPr lang="en-US" altLang="ja-JP" sz="2800" dirty="0" smtClean="0"/>
              <a:t>  &amp;</a:t>
            </a:r>
            <a:r>
              <a:rPr lang="ja-JP" altLang="en-US" sz="2800" dirty="0" smtClean="0"/>
              <a:t>　画像の編集</a:t>
            </a:r>
            <a:endParaRPr lang="en-US" altLang="ja-JP" sz="2800" dirty="0" smtClean="0"/>
          </a:p>
          <a:p>
            <a:pPr>
              <a:lnSpc>
                <a:spcPct val="150000"/>
              </a:lnSpc>
            </a:pPr>
            <a:endParaRPr lang="en-US" altLang="ja-JP" sz="2800" dirty="0" smtClean="0"/>
          </a:p>
          <a:p>
            <a:pPr>
              <a:lnSpc>
                <a:spcPct val="150000"/>
              </a:lnSpc>
            </a:pPr>
            <a:endParaRPr lang="en-US" altLang="ja-JP" sz="2800" dirty="0" smtClean="0"/>
          </a:p>
          <a:p>
            <a:pPr>
              <a:lnSpc>
                <a:spcPct val="150000"/>
              </a:lnSpc>
            </a:pPr>
            <a:endParaRPr lang="en-US" altLang="ja-JP" sz="2800" dirty="0" smtClean="0"/>
          </a:p>
        </p:txBody>
      </p:sp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Autofit/>
          </a:bodyPr>
          <a:lstStyle/>
          <a:p>
            <a:r>
              <a:rPr lang="en-US" altLang="ja-JP" sz="5000" b="1" dirty="0" smtClean="0">
                <a:cs typeface="HGP創英角ｺﾞｼｯｸUB"/>
              </a:rPr>
              <a:t>1</a:t>
            </a:r>
            <a:r>
              <a:rPr lang="ja-JP" altLang="en-US" sz="5000" b="1" dirty="0" smtClean="0">
                <a:cs typeface="HGP創英角ｺﾞｼｯｸUB"/>
              </a:rPr>
              <a:t>年生にやってもらうこと</a:t>
            </a:r>
            <a:r>
              <a:rPr lang="ja-JP" altLang="en-US" sz="5000" b="1" dirty="0">
                <a:cs typeface="HGP創英角ｺﾞｼｯｸUB"/>
              </a:rPr>
              <a:t/>
            </a:r>
            <a:br>
              <a:rPr lang="ja-JP" altLang="en-US" sz="5000" b="1" dirty="0">
                <a:cs typeface="HGP創英角ｺﾞｼｯｸUB"/>
              </a:rPr>
            </a:br>
            <a:endParaRPr kumimoji="1" lang="ja-JP" altLang="en-US" sz="5000" b="1" dirty="0"/>
          </a:p>
        </p:txBody>
      </p:sp>
      <p:pic>
        <p:nvPicPr>
          <p:cNvPr id="1030" name="Picture 6" descr="HTML,CSS教えます 初心者の方対象にHTML, CSS教えます！ | プログラミングレッスン・アドバイス | ココナラ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558" y="1061358"/>
            <a:ext cx="3599330" cy="2781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8" descr="Adobe Photoshop - Wikipedia"/>
          <p:cNvSpPr>
            <a:spLocks noChangeAspect="1" noChangeArrowheads="1"/>
          </p:cNvSpPr>
          <p:nvPr/>
        </p:nvSpPr>
        <p:spPr bwMode="auto">
          <a:xfrm>
            <a:off x="498476" y="-819376"/>
            <a:ext cx="2095500" cy="204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4" name="AutoShape 10" descr="Photoshop (企業向け) | 法人向けソフトウェア・サービスのライセンスWebストア「ライセンスオンライン Biz」"/>
          <p:cNvSpPr>
            <a:spLocks noChangeAspect="1" noChangeArrowheads="1"/>
          </p:cNvSpPr>
          <p:nvPr/>
        </p:nvSpPr>
        <p:spPr bwMode="auto">
          <a:xfrm>
            <a:off x="498476" y="-659038"/>
            <a:ext cx="258127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1036" name="Picture 12" descr="Photoshop (企業向け) | 法人向けソフトウェア・サービスのライセンスWebストア「ライセンスオンライン Biz」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768" y="3369480"/>
            <a:ext cx="3837498" cy="2552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0394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ホームベース 2"/>
          <p:cNvSpPr/>
          <p:nvPr/>
        </p:nvSpPr>
        <p:spPr>
          <a:xfrm>
            <a:off x="1512277" y="2760784"/>
            <a:ext cx="2919047" cy="1151793"/>
          </a:xfrm>
          <a:prstGeom prst="homePlate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latin typeface="Copperplate Gothic Bold" panose="020E0705020206020404" pitchFamily="34" charset="0"/>
              </a:rPr>
              <a:t>STEP1</a:t>
            </a:r>
            <a:endParaRPr kumimoji="1" lang="ja-JP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354016" y="3912577"/>
            <a:ext cx="28575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accent1"/>
                </a:solidFill>
              </a:rPr>
              <a:t>・資料収集</a:t>
            </a:r>
            <a:endParaRPr kumimoji="1" lang="en-US" altLang="ja-JP" sz="2800" dirty="0" smtClean="0">
              <a:solidFill>
                <a:schemeClr val="accent1"/>
              </a:solidFill>
            </a:endParaRPr>
          </a:p>
          <a:p>
            <a:r>
              <a:rPr kumimoji="1" lang="ja-JP" altLang="en-US" sz="2800" dirty="0" smtClean="0">
                <a:solidFill>
                  <a:schemeClr val="accent1"/>
                </a:solidFill>
              </a:rPr>
              <a:t>・内容を考える</a:t>
            </a:r>
            <a:endParaRPr kumimoji="1" lang="ja-JP" altLang="en-US" sz="2800" dirty="0">
              <a:solidFill>
                <a:schemeClr val="accent1"/>
              </a:solidFill>
            </a:endParaRPr>
          </a:p>
        </p:txBody>
      </p:sp>
      <p:sp>
        <p:nvSpPr>
          <p:cNvPr id="10" name="ホームベース 9"/>
          <p:cNvSpPr/>
          <p:nvPr/>
        </p:nvSpPr>
        <p:spPr>
          <a:xfrm>
            <a:off x="4431324" y="2734407"/>
            <a:ext cx="2919047" cy="1151793"/>
          </a:xfrm>
          <a:prstGeom prst="homePlate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latin typeface="Copperplate Gothic Bold" panose="020E0705020206020404" pitchFamily="34" charset="0"/>
              </a:rPr>
              <a:t>STEP2</a:t>
            </a: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431324" y="3938954"/>
            <a:ext cx="28575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accent1"/>
                </a:solidFill>
              </a:rPr>
              <a:t>・</a:t>
            </a:r>
            <a:r>
              <a:rPr kumimoji="1" lang="ja-JP" altLang="en-US" sz="2800" dirty="0">
                <a:solidFill>
                  <a:schemeClr val="accent1"/>
                </a:solidFill>
              </a:rPr>
              <a:t>コーディング</a:t>
            </a:r>
            <a:endParaRPr kumimoji="1" lang="en-US" altLang="ja-JP" sz="2800" dirty="0" smtClean="0">
              <a:solidFill>
                <a:schemeClr val="accent1"/>
              </a:solidFill>
            </a:endParaRPr>
          </a:p>
          <a:p>
            <a:r>
              <a:rPr kumimoji="1" lang="ja-JP" altLang="en-US" sz="2800" dirty="0" smtClean="0">
                <a:solidFill>
                  <a:schemeClr val="accent1"/>
                </a:solidFill>
              </a:rPr>
              <a:t>・デザイン</a:t>
            </a:r>
            <a:endParaRPr kumimoji="1" lang="ja-JP" altLang="en-US" sz="2800" dirty="0">
              <a:solidFill>
                <a:schemeClr val="accent1"/>
              </a:solidFill>
            </a:endParaRPr>
          </a:p>
        </p:txBody>
      </p:sp>
      <p:sp>
        <p:nvSpPr>
          <p:cNvPr id="12" name="ホームベース 11"/>
          <p:cNvSpPr/>
          <p:nvPr/>
        </p:nvSpPr>
        <p:spPr>
          <a:xfrm>
            <a:off x="7350371" y="2760784"/>
            <a:ext cx="2919047" cy="1151793"/>
          </a:xfrm>
          <a:prstGeom prst="homePlate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latin typeface="Copperplate Gothic Bold" panose="020E0705020206020404" pitchFamily="34" charset="0"/>
              </a:rPr>
              <a:t>STEP3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288824" y="3912577"/>
            <a:ext cx="28575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accent1"/>
                </a:solidFill>
              </a:rPr>
              <a:t>・動作確認</a:t>
            </a:r>
            <a:endParaRPr kumimoji="1" lang="en-US" altLang="ja-JP" sz="2800" dirty="0" smtClean="0">
              <a:solidFill>
                <a:schemeClr val="accent1"/>
              </a:solidFill>
            </a:endParaRPr>
          </a:p>
          <a:p>
            <a:r>
              <a:rPr kumimoji="1" lang="ja-JP" altLang="en-US" sz="2800" dirty="0" smtClean="0">
                <a:solidFill>
                  <a:schemeClr val="accent1"/>
                </a:solidFill>
              </a:rPr>
              <a:t>・修正</a:t>
            </a:r>
            <a:endParaRPr kumimoji="1" lang="en-US" altLang="ja-JP" sz="2800" dirty="0" smtClean="0">
              <a:solidFill>
                <a:schemeClr val="accent1"/>
              </a:solidFill>
            </a:endParaRPr>
          </a:p>
          <a:p>
            <a:r>
              <a:rPr kumimoji="1" lang="ja-JP" altLang="en-US" sz="2800" dirty="0" smtClean="0">
                <a:solidFill>
                  <a:schemeClr val="accent1"/>
                </a:solidFill>
              </a:rPr>
              <a:t>・完成</a:t>
            </a:r>
            <a:endParaRPr kumimoji="1" lang="ja-JP" altLang="en-US" sz="2800" dirty="0">
              <a:solidFill>
                <a:schemeClr val="accent1"/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1512277" y="1764911"/>
            <a:ext cx="5046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>
                <a:solidFill>
                  <a:schemeClr val="accent1"/>
                </a:solidFill>
              </a:rPr>
              <a:t>見本として大阪で作成</a:t>
            </a:r>
            <a:endParaRPr kumimoji="1" lang="ja-JP" altLang="en-US" sz="3600" dirty="0">
              <a:solidFill>
                <a:schemeClr val="accent1"/>
              </a:solidFill>
            </a:endParaRPr>
          </a:p>
        </p:txBody>
      </p:sp>
      <p:sp>
        <p:nvSpPr>
          <p:cNvPr id="14" name="タイトル 1"/>
          <p:cNvSpPr txBox="1">
            <a:spLocks/>
          </p:cNvSpPr>
          <p:nvPr/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ja-JP" altLang="en-US" sz="5000" b="1" dirty="0" smtClean="0"/>
              <a:t>スケジュール</a:t>
            </a:r>
            <a:r>
              <a:rPr lang="ja-JP" altLang="en-US" sz="5000" b="1" dirty="0" smtClean="0">
                <a:latin typeface="HGP創英角ｺﾞｼｯｸUB"/>
                <a:ea typeface="HGP創英角ｺﾞｼｯｸUB"/>
                <a:cs typeface="HGP創英角ｺﾞｼｯｸUB"/>
              </a:rPr>
              <a:t/>
            </a:r>
            <a:br>
              <a:rPr lang="ja-JP" altLang="en-US" sz="5000" b="1" dirty="0" smtClean="0">
                <a:latin typeface="HGP創英角ｺﾞｼｯｸUB"/>
                <a:ea typeface="HGP創英角ｺﾞｼｯｸUB"/>
                <a:cs typeface="HGP創英角ｺﾞｼｯｸUB"/>
              </a:rPr>
            </a:br>
            <a:endParaRPr lang="ja-JP" altLang="en-US" sz="5000" b="1" dirty="0"/>
          </a:p>
        </p:txBody>
      </p:sp>
      <p:pic>
        <p:nvPicPr>
          <p:cNvPr id="2054" name="Picture 6" descr="ゴールゲートのシルエット02 | 無料のAi・PNG白黒シルエットイラスト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273" y="2566056"/>
            <a:ext cx="1488493" cy="1488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8095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長方形 23">
            <a:extLst>
              <a:ext uri="{FF2B5EF4-FFF2-40B4-BE49-F238E27FC236}">
                <a16:creationId xmlns:a16="http://schemas.microsoft.com/office/drawing/2014/main" id="{E3DC42C2-6B58-404C-B339-2C72808A5BE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画像 3" descr="登山している 2 人の人物">
            <a:extLst>
              <a:ext uri="{FF2B5EF4-FFF2-40B4-BE49-F238E27FC236}">
                <a16:creationId xmlns:a16="http://schemas.microsoft.com/office/drawing/2014/main" id="{629F2A20-8FE1-4EA2-AE83-45314542A6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278" b="2278"/>
          <a:stretch/>
        </p:blipFill>
        <p:spPr>
          <a:xfrm>
            <a:off x="232860" y="243840"/>
            <a:ext cx="5432443" cy="6377939"/>
          </a:xfrm>
          <a:prstGeom prst="rect">
            <a:avLst/>
          </a:prstGeom>
        </p:spPr>
      </p:pic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41FF5D4E-7134-4EA4-BA11-FE50F4576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9538" y="6031523"/>
            <a:ext cx="3043702" cy="590256"/>
          </a:xfrm>
        </p:spPr>
        <p:txBody>
          <a:bodyPr rtlCol="0">
            <a:normAutofit/>
          </a:bodyPr>
          <a:lstStyle/>
          <a:p>
            <a:pPr marL="45720" indent="0">
              <a:buNone/>
            </a:pPr>
            <a:r>
              <a:rPr lang="en-US" altLang="ja-JP" dirty="0" smtClean="0">
                <a:solidFill>
                  <a:srgbClr val="FFFFFF"/>
                </a:solidFill>
              </a:rPr>
              <a:t>happy@travel.ac.jp</a:t>
            </a:r>
            <a:endParaRPr lang="en-US" altLang="ja-JP" dirty="0">
              <a:solidFill>
                <a:srgbClr val="FFFFFF"/>
              </a:solidFill>
            </a:endParaRPr>
          </a:p>
          <a:p>
            <a:pPr rtl="0"/>
            <a:endParaRPr lang="ja-JP" altLang="en-US" dirty="0">
              <a:solidFill>
                <a:srgbClr val="FFFFFF"/>
              </a:solidFill>
            </a:endParaRPr>
          </a:p>
        </p:txBody>
      </p:sp>
      <p:sp>
        <p:nvSpPr>
          <p:cNvPr id="26" name="長方形 25">
            <a:extLst>
              <a:ext uri="{FF2B5EF4-FFF2-40B4-BE49-F238E27FC236}">
                <a16:creationId xmlns:a16="http://schemas.microsoft.com/office/drawing/2014/main" id="{FCF82941-5589-49BF-B6B1-76122B2D0EA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3840"/>
            <a:ext cx="11724640" cy="637793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A0D81407-D1A6-42DD-AE7A-4FA34ACD1317}"/>
              </a:ext>
            </a:extLst>
          </p:cNvPr>
          <p:cNvSpPr txBox="1">
            <a:spLocks/>
          </p:cNvSpPr>
          <p:nvPr/>
        </p:nvSpPr>
        <p:spPr>
          <a:xfrm>
            <a:off x="5665303" y="2304171"/>
            <a:ext cx="6526697" cy="16670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ja-JP" altLang="en-US" sz="4300" dirty="0" smtClean="0">
                <a:solidFill>
                  <a:srgbClr val="FFFFFF"/>
                </a:solidFill>
              </a:rPr>
              <a:t>ご清聴ありがとうございました。</a:t>
            </a:r>
            <a:endParaRPr lang="ja-JP" altLang="en-US" sz="43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698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ja-JP" altLang="en-US" sz="5000" dirty="0">
                <a:latin typeface="HGP創英角ｺﾞｼｯｸUB"/>
                <a:ea typeface="HGP創英角ｺﾞｼｯｸUB"/>
                <a:cs typeface="HGP創英角ｺﾞｼｯｸUB"/>
              </a:rPr>
              <a:t>背景</a:t>
            </a:r>
            <a:br>
              <a:rPr lang="ja-JP" altLang="en-US" sz="5000" dirty="0">
                <a:latin typeface="HGP創英角ｺﾞｼｯｸUB"/>
                <a:ea typeface="HGP創英角ｺﾞｼｯｸUB"/>
                <a:cs typeface="HGP創英角ｺﾞｼｯｸUB"/>
              </a:rPr>
            </a:br>
            <a:endParaRPr kumimoji="1" lang="ja-JP" altLang="en-US" sz="50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2999" y="1965960"/>
            <a:ext cx="9872871" cy="4038600"/>
          </a:xfrm>
        </p:spPr>
        <p:txBody>
          <a:bodyPr>
            <a:normAutofit/>
          </a:bodyPr>
          <a:lstStyle/>
          <a:p>
            <a:pPr marL="45720" indent="0">
              <a:lnSpc>
                <a:spcPct val="150000"/>
              </a:lnSpc>
              <a:buNone/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コロナの影響で・・・</a:t>
            </a:r>
            <a:endParaRPr lang="ja-JP" altLang="en-US" sz="3200" dirty="0">
              <a:latin typeface="メイリオ"/>
              <a:ea typeface="メイリオ"/>
              <a:cs typeface="メイリオ"/>
            </a:endParaRPr>
          </a:p>
          <a:p>
            <a:pPr>
              <a:lnSpc>
                <a:spcPct val="150000"/>
              </a:lnSpc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観光客が激減</a:t>
            </a:r>
            <a:endParaRPr lang="ja-JP" altLang="en-US" sz="3200" dirty="0">
              <a:latin typeface="メイリオ"/>
              <a:ea typeface="メイリオ"/>
              <a:cs typeface="メイリオ"/>
            </a:endParaRPr>
          </a:p>
          <a:p>
            <a:pPr>
              <a:lnSpc>
                <a:spcPct val="150000"/>
              </a:lnSpc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観光地が閑散</a:t>
            </a:r>
            <a:endParaRPr lang="en-US" altLang="ja-JP" sz="3200" dirty="0">
              <a:latin typeface="メイリオ"/>
              <a:ea typeface="メイリオ"/>
              <a:cs typeface="メイリオ"/>
            </a:endParaRPr>
          </a:p>
          <a:p>
            <a:endParaRPr kumimoji="1" lang="ja-JP" altLang="en-US" sz="3200" dirty="0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727" y="875505"/>
            <a:ext cx="5450989" cy="408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885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926" y="918876"/>
            <a:ext cx="11305445" cy="5086270"/>
          </a:xfrm>
          <a:prstGeom prst="rect">
            <a:avLst/>
          </a:prstGeom>
        </p:spPr>
      </p:pic>
      <p:sp>
        <p:nvSpPr>
          <p:cNvPr id="2" name="楕円 1"/>
          <p:cNvSpPr/>
          <p:nvPr/>
        </p:nvSpPr>
        <p:spPr>
          <a:xfrm flipV="1">
            <a:off x="8321040" y="3333402"/>
            <a:ext cx="773083" cy="465514"/>
          </a:xfrm>
          <a:prstGeom prst="ellipse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楕円 3"/>
          <p:cNvSpPr/>
          <p:nvPr/>
        </p:nvSpPr>
        <p:spPr>
          <a:xfrm flipV="1">
            <a:off x="6087687" y="1723505"/>
            <a:ext cx="773083" cy="465514"/>
          </a:xfrm>
          <a:prstGeom prst="ellipse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曲折矢印 17"/>
          <p:cNvSpPr/>
          <p:nvPr/>
        </p:nvSpPr>
        <p:spPr>
          <a:xfrm rot="5400000">
            <a:off x="7464829" y="1712425"/>
            <a:ext cx="1313409" cy="1645919"/>
          </a:xfrm>
          <a:prstGeom prst="bentArrow">
            <a:avLst>
              <a:gd name="adj1" fmla="val 10101"/>
              <a:gd name="adj2" fmla="val 21835"/>
              <a:gd name="adj3" fmla="val 25000"/>
              <a:gd name="adj4" fmla="val 4602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テキスト ボックス 18"/>
              <p:cNvSpPr txBox="1"/>
              <p:nvPr/>
            </p:nvSpPr>
            <p:spPr>
              <a:xfrm>
                <a:off x="8850282" y="1956262"/>
                <a:ext cx="1064030" cy="7861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kumimoji="1" lang="en-US" altLang="ja-JP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𝟔</m:t>
                          </m:r>
                        </m:den>
                      </m:f>
                    </m:oMath>
                  </m:oMathPara>
                </a14:m>
                <a:endParaRPr kumimoji="1" lang="ja-JP" altLang="en-US" sz="24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9" name="テキスト ボックス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0282" y="1956262"/>
                <a:ext cx="1064030" cy="7861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テキスト ボックス 19"/>
          <p:cNvSpPr txBox="1"/>
          <p:nvPr/>
        </p:nvSpPr>
        <p:spPr>
          <a:xfrm>
            <a:off x="8823958" y="2189019"/>
            <a:ext cx="241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約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9533312" y="2189019"/>
            <a:ext cx="626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倍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3201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96090" y="2149893"/>
            <a:ext cx="6195400" cy="4038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観光地に興味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>
              <a:lnSpc>
                <a:spcPct val="150000"/>
              </a:lnSpc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コロナ終息後</a:t>
            </a:r>
            <a:r>
              <a:rPr lang="ja-JP" altLang="en-US" sz="3200" dirty="0">
                <a:latin typeface="メイリオ"/>
                <a:ea typeface="メイリオ"/>
                <a:cs typeface="メイリオ"/>
              </a:rPr>
              <a:t>に</a:t>
            </a: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観光</a:t>
            </a:r>
            <a:endParaRPr lang="en-US" altLang="ja-JP" sz="3200" dirty="0">
              <a:latin typeface="メイリオ"/>
              <a:ea typeface="メイリオ"/>
              <a:cs typeface="メイリオ"/>
            </a:endParaRPr>
          </a:p>
          <a:p>
            <a:pPr>
              <a:lnSpc>
                <a:spcPct val="150000"/>
              </a:lnSpc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特産物を購入</a:t>
            </a:r>
            <a:endParaRPr lang="ja-JP" altLang="en-US" sz="3200" dirty="0">
              <a:latin typeface="メイリオ"/>
              <a:ea typeface="メイリオ"/>
              <a:cs typeface="メイリオ"/>
            </a:endParaRPr>
          </a:p>
          <a:p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29" t="1283" r="21535" b="-761"/>
          <a:stretch/>
        </p:blipFill>
        <p:spPr>
          <a:xfrm>
            <a:off x="7119582" y="240631"/>
            <a:ext cx="4815743" cy="6464969"/>
          </a:xfrm>
          <a:prstGeom prst="rect">
            <a:avLst/>
          </a:prstGeom>
        </p:spPr>
      </p:pic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Autofit/>
          </a:bodyPr>
          <a:lstStyle/>
          <a:p>
            <a:r>
              <a:rPr lang="ja-JP" altLang="en-US" sz="5000" b="1" dirty="0" smtClean="0"/>
              <a:t>目的</a:t>
            </a:r>
            <a: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  <a:t/>
            </a:r>
            <a:b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</a:br>
            <a:endParaRPr kumimoji="1" lang="ja-JP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3586291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ja-JP" altLang="en-US" sz="5000" b="1" dirty="0"/>
              <a:t>課題</a:t>
            </a:r>
            <a: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  <a:t/>
            </a:r>
            <a:b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</a:br>
            <a:endParaRPr kumimoji="1" lang="ja-JP" altLang="en-US" sz="50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3000" y="2057400"/>
            <a:ext cx="10792326" cy="4038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既存の</a:t>
            </a:r>
            <a:r>
              <a:rPr lang="en-US" altLang="ja-JP" sz="3200" dirty="0" smtClean="0">
                <a:latin typeface="メイリオ"/>
                <a:ea typeface="メイリオ"/>
                <a:cs typeface="メイリオ"/>
              </a:rPr>
              <a:t>PR</a:t>
            </a: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サイト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文字数が多い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見にくい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 marL="45720" indent="0">
              <a:buNone/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　　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 marL="45720" indent="0">
              <a:buNone/>
            </a:pPr>
            <a:r>
              <a:rPr lang="ja-JP" altLang="en-US" sz="3200" dirty="0">
                <a:latin typeface="メイリオ"/>
                <a:ea typeface="メイリオ"/>
                <a:cs typeface="メイリオ"/>
              </a:rPr>
              <a:t>つまらない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31" t="6410" r="24640" b="3718"/>
          <a:stretch/>
        </p:blipFill>
        <p:spPr>
          <a:xfrm>
            <a:off x="5374222" y="609600"/>
            <a:ext cx="5644298" cy="54424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下矢印 3"/>
          <p:cNvSpPr/>
          <p:nvPr/>
        </p:nvSpPr>
        <p:spPr>
          <a:xfrm>
            <a:off x="2103121" y="3956858"/>
            <a:ext cx="290946" cy="3990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27112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563" y="1383967"/>
            <a:ext cx="6242945" cy="5270962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3270" y="347767"/>
            <a:ext cx="2044887" cy="1686338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9070" y="2492824"/>
            <a:ext cx="2085977" cy="1723302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9070" y="4569737"/>
            <a:ext cx="2116218" cy="1664970"/>
          </a:xfrm>
          <a:prstGeom prst="rect">
            <a:avLst/>
          </a:prstGeom>
        </p:spPr>
      </p:pic>
      <p:sp>
        <p:nvSpPr>
          <p:cNvPr id="7" name="タイトル 1"/>
          <p:cNvSpPr txBox="1">
            <a:spLocks/>
          </p:cNvSpPr>
          <p:nvPr/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ja-JP" altLang="en-US" sz="5000" dirty="0" smtClean="0">
                <a:latin typeface="HGP創英角ｺﾞｼｯｸUB"/>
                <a:ea typeface="HGP創英角ｺﾞｼｯｸUB"/>
                <a:cs typeface="HGP創英角ｺﾞｼｯｸUB"/>
              </a:rPr>
              <a:t>構図</a:t>
            </a:r>
            <a:br>
              <a:rPr lang="ja-JP" altLang="en-US" sz="5000" dirty="0" smtClean="0">
                <a:latin typeface="HGP創英角ｺﾞｼｯｸUB"/>
                <a:ea typeface="HGP創英角ｺﾞｼｯｸUB"/>
                <a:cs typeface="HGP創英角ｺﾞｼｯｸUB"/>
              </a:rPr>
            </a:br>
            <a:endParaRPr lang="ja-JP" altLang="en-US" sz="5000" dirty="0"/>
          </a:p>
        </p:txBody>
      </p:sp>
    </p:spTree>
    <p:extLst>
      <p:ext uri="{BB962C8B-B14F-4D97-AF65-F5344CB8AC3E}">
        <p14:creationId xmlns:p14="http://schemas.microsoft.com/office/powerpoint/2010/main" val="31360735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3000" y="243840"/>
            <a:ext cx="9875520" cy="1356360"/>
          </a:xfrm>
        </p:spPr>
        <p:txBody>
          <a:bodyPr>
            <a:normAutofit/>
          </a:bodyPr>
          <a:lstStyle/>
          <a:p>
            <a:r>
              <a:rPr kumimoji="1" lang="ja-JP" altLang="en-US" sz="5000" b="1" dirty="0" smtClean="0"/>
              <a:t>強み</a:t>
            </a:r>
            <a:endParaRPr kumimoji="1" lang="ja-JP" altLang="en-US" sz="5000" b="1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horz"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クイズやゲームを楽しみながら観光地の情報を得る</a:t>
            </a:r>
            <a:endParaRPr kumimoji="1" lang="en-US" altLang="ja-JP" sz="32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特産物を購入できる</a:t>
            </a:r>
            <a:endParaRPr lang="en-US" altLang="ja-JP" sz="32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kumimoji="1"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" indent="0">
              <a:buNone/>
            </a:pPr>
            <a:endParaRPr lang="en-US" altLang="ja-JP" sz="32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" indent="0">
              <a:buNone/>
            </a:pPr>
            <a:r>
              <a:rPr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見る</a:t>
            </a:r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と出かけたくなるサイト</a:t>
            </a:r>
            <a:endParaRPr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" indent="0">
              <a:buNone/>
            </a:pP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下矢印 3"/>
          <p:cNvSpPr/>
          <p:nvPr/>
        </p:nvSpPr>
        <p:spPr>
          <a:xfrm>
            <a:off x="5198287" y="3336869"/>
            <a:ext cx="881148" cy="74814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8" name="Picture 4" descr="携帯ゲーム機のイラスト | かわいいフリー素材集 いらすと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21" y="3582784"/>
            <a:ext cx="2838492" cy="2770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生鮮食品が入ったダンボール箱のイラスト | かわいいフリー素材集 いらすと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2045" y="3434541"/>
            <a:ext cx="2790305" cy="2790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465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ja-JP" altLang="en-US" sz="5000" b="1" dirty="0"/>
              <a:t>機能</a:t>
            </a:r>
            <a: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  <a:t/>
            </a:r>
            <a:br>
              <a:rPr lang="ja-JP" altLang="en-US" sz="5000" b="1" dirty="0">
                <a:latin typeface="HGP創英角ｺﾞｼｯｸUB"/>
                <a:ea typeface="HGP創英角ｺﾞｼｯｸUB"/>
                <a:cs typeface="HGP創英角ｺﾞｼｯｸUB"/>
              </a:rPr>
            </a:br>
            <a:endParaRPr kumimoji="1" lang="ja-JP" altLang="en-US" sz="50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3000" y="1965959"/>
            <a:ext cx="10792326" cy="42602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>
                <a:latin typeface="メイリオ"/>
                <a:ea typeface="メイリオ"/>
                <a:cs typeface="メイリオ"/>
              </a:rPr>
              <a:t>無料会員</a:t>
            </a: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登録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クイズ、ゲーム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ポイントの付与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景品（特産物）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>
                <a:latin typeface="メイリオ"/>
                <a:ea typeface="メイリオ"/>
                <a:cs typeface="メイリオ"/>
              </a:rPr>
              <a:t>お買い物サイト（特産物</a:t>
            </a: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）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英語翻訳</a:t>
            </a:r>
            <a:endParaRPr lang="en-US" altLang="ja-JP" sz="3200" dirty="0" smtClean="0">
              <a:latin typeface="メイリオ"/>
              <a:ea typeface="メイリオ"/>
              <a:cs typeface="メイリオ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>
                <a:latin typeface="メイリオ"/>
                <a:ea typeface="メイリオ"/>
                <a:cs typeface="メイリオ"/>
              </a:rPr>
              <a:t>口コミ</a:t>
            </a:r>
            <a:endParaRPr lang="ja-JP" altLang="en-US" sz="3200" dirty="0">
              <a:latin typeface="メイリオ"/>
              <a:ea typeface="メイリオ"/>
              <a:cs typeface="メイリオ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6577" y="3985260"/>
            <a:ext cx="1912035" cy="1912035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163" y="1040423"/>
            <a:ext cx="476250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225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星 5 12"/>
          <p:cNvSpPr/>
          <p:nvPr/>
        </p:nvSpPr>
        <p:spPr>
          <a:xfrm>
            <a:off x="2235743" y="4710496"/>
            <a:ext cx="1815819" cy="160545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32014" y="365112"/>
            <a:ext cx="6325010" cy="1356360"/>
          </a:xfrm>
        </p:spPr>
        <p:txBody>
          <a:bodyPr/>
          <a:lstStyle/>
          <a:p>
            <a:r>
              <a:rPr kumimoji="1" lang="ja-JP" altLang="en-US" b="1" dirty="0" smtClean="0"/>
              <a:t>三択クイズ</a:t>
            </a:r>
            <a:endParaRPr kumimoji="1" lang="ja-JP" altLang="en-US" b="1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7408" y="335148"/>
            <a:ext cx="4237891" cy="5980799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986087" y="1978802"/>
            <a:ext cx="2315134" cy="52322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 smtClean="0"/>
              <a:t>時間制限　</a:t>
            </a:r>
            <a:endParaRPr kumimoji="1" lang="ja-JP" altLang="en-US" sz="2800" dirty="0"/>
          </a:p>
        </p:txBody>
      </p:sp>
      <p:sp>
        <p:nvSpPr>
          <p:cNvPr id="6" name="右矢印 5"/>
          <p:cNvSpPr/>
          <p:nvPr/>
        </p:nvSpPr>
        <p:spPr>
          <a:xfrm rot="5400000">
            <a:off x="2211801" y="3397469"/>
            <a:ext cx="1863705" cy="362266"/>
          </a:xfrm>
          <a:prstGeom prst="rightArrow">
            <a:avLst>
              <a:gd name="adj1" fmla="val 50000"/>
              <a:gd name="adj2" fmla="val 2017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471042" y="5251611"/>
            <a:ext cx="11869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/>
              <a:t>１</a:t>
            </a:r>
            <a:r>
              <a:rPr kumimoji="1" lang="ja-JP" altLang="en-US" sz="2800" dirty="0" smtClean="0"/>
              <a:t>分　</a:t>
            </a:r>
            <a:endParaRPr kumimoji="1" lang="ja-JP" altLang="en-US" sz="2800" dirty="0"/>
          </a:p>
        </p:txBody>
      </p:sp>
      <p:sp>
        <p:nvSpPr>
          <p:cNvPr id="18" name="角丸四角形 17"/>
          <p:cNvSpPr/>
          <p:nvPr/>
        </p:nvSpPr>
        <p:spPr>
          <a:xfrm>
            <a:off x="7167702" y="1392964"/>
            <a:ext cx="3811424" cy="692210"/>
          </a:xfrm>
          <a:prstGeom prst="roundRect">
            <a:avLst>
              <a:gd name="adj" fmla="val 211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/>
              <a:t>通天閣の高さは？</a:t>
            </a:r>
            <a:endParaRPr kumimoji="1" lang="ja-JP" altLang="en-US"/>
          </a:p>
        </p:txBody>
      </p:sp>
      <p:pic>
        <p:nvPicPr>
          <p:cNvPr id="19" name="図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195" y="2144996"/>
            <a:ext cx="1457029" cy="21842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1" name="正方形/長方形 20"/>
          <p:cNvSpPr/>
          <p:nvPr/>
        </p:nvSpPr>
        <p:spPr>
          <a:xfrm>
            <a:off x="8259650" y="4508731"/>
            <a:ext cx="1736117" cy="33501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latin typeface="+mj-ea"/>
                <a:ea typeface="+mj-ea"/>
              </a:rPr>
              <a:t>103m</a:t>
            </a:r>
            <a:endParaRPr kumimoji="1" lang="ja-JP" altLang="en-US" dirty="0">
              <a:latin typeface="+mj-ea"/>
              <a:ea typeface="+mj-ea"/>
            </a:endParaRPr>
          </a:p>
        </p:txBody>
      </p:sp>
      <p:sp>
        <p:nvSpPr>
          <p:cNvPr id="22" name="正方形/長方形 21"/>
          <p:cNvSpPr/>
          <p:nvPr/>
        </p:nvSpPr>
        <p:spPr>
          <a:xfrm>
            <a:off x="8259650" y="5007926"/>
            <a:ext cx="1736117" cy="33501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latin typeface="+mj-ea"/>
                <a:ea typeface="+mj-ea"/>
              </a:rPr>
              <a:t>80m</a:t>
            </a:r>
            <a:endParaRPr kumimoji="1" lang="ja-JP" altLang="en-US" dirty="0">
              <a:latin typeface="+mj-ea"/>
              <a:ea typeface="+mj-ea"/>
            </a:endParaRPr>
          </a:p>
        </p:txBody>
      </p:sp>
      <p:sp>
        <p:nvSpPr>
          <p:cNvPr id="23" name="正方形/長方形 22"/>
          <p:cNvSpPr/>
          <p:nvPr/>
        </p:nvSpPr>
        <p:spPr>
          <a:xfrm>
            <a:off x="8259650" y="5507121"/>
            <a:ext cx="1736117" cy="33501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latin typeface="+mj-ea"/>
                <a:ea typeface="+mj-ea"/>
              </a:rPr>
              <a:t>123m</a:t>
            </a:r>
            <a:endParaRPr kumimoji="1" lang="ja-JP" altLang="en-US" dirty="0">
              <a:latin typeface="+mj-ea"/>
              <a:ea typeface="+mj-ea"/>
            </a:endParaRPr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4020019" y="99445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観光地の</a:t>
            </a:r>
            <a:r>
              <a:rPr kumimoji="1" lang="ja-JP" altLang="en-US" dirty="0"/>
              <a:t>問題</a:t>
            </a:r>
            <a:r>
              <a:rPr kumimoji="1" lang="ja-JP" altLang="en-US" dirty="0" smtClean="0"/>
              <a:t>を出題</a:t>
            </a:r>
            <a:endParaRPr kumimoji="1" lang="ja-JP" altLang="en-US" dirty="0"/>
          </a:p>
        </p:txBody>
      </p:sp>
      <p:cxnSp>
        <p:nvCxnSpPr>
          <p:cNvPr id="26" name="直線コネクタ 25"/>
          <p:cNvCxnSpPr/>
          <p:nvPr/>
        </p:nvCxnSpPr>
        <p:spPr>
          <a:xfrm>
            <a:off x="532014" y="1476091"/>
            <a:ext cx="57607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/>
          <p:cNvSpPr txBox="1"/>
          <p:nvPr/>
        </p:nvSpPr>
        <p:spPr>
          <a:xfrm>
            <a:off x="5506822" y="5938302"/>
            <a:ext cx="1410394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００：５９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361259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基礎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27248764_TF67669924" id="{6C40AF9D-6E04-4403-841B-503CAFCBFD6D}" vid="{1ED3B50D-6256-46C0-B7B1-E6970E9838CC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04E1485-0760-4ABF-A612-28A97B86DF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813238-AF3D-40EB-A3A4-550AB85131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965EBD3-98B5-4FD2-8FAF-5D4022A9F7F4}">
  <ds:schemaRefs>
    <ds:schemaRef ds:uri="http://schemas.microsoft.com/office/2006/documentManagement/types"/>
    <ds:schemaRef ds:uri="http://purl.org/dc/elements/1.1/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purl.org/dc/terms/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観光のデザイン</Template>
  <TotalTime>0</TotalTime>
  <Words>266</Words>
  <Application>Microsoft Office PowerPoint</Application>
  <PresentationFormat>ワイド画面</PresentationFormat>
  <Paragraphs>94</Paragraphs>
  <Slides>16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7" baseType="lpstr">
      <vt:lpstr>Gill Sans</vt:lpstr>
      <vt:lpstr>HGP創英角ｺﾞｼｯｸUB</vt:lpstr>
      <vt:lpstr>Meiryo UI</vt:lpstr>
      <vt:lpstr>ＭＳ ゴシック</vt:lpstr>
      <vt:lpstr>メイリオ</vt:lpstr>
      <vt:lpstr>Arial</vt:lpstr>
      <vt:lpstr>Cambria Math</vt:lpstr>
      <vt:lpstr>Copperplate Gothic Bold</vt:lpstr>
      <vt:lpstr>Corbel</vt:lpstr>
      <vt:lpstr>Wingdings</vt:lpstr>
      <vt:lpstr>基礎</vt:lpstr>
      <vt:lpstr>HAPPY TRAVEL</vt:lpstr>
      <vt:lpstr>背景 </vt:lpstr>
      <vt:lpstr>PowerPoint プレゼンテーション</vt:lpstr>
      <vt:lpstr>目的 </vt:lpstr>
      <vt:lpstr>課題 </vt:lpstr>
      <vt:lpstr>PowerPoint プレゼンテーション</vt:lpstr>
      <vt:lpstr>強み</vt:lpstr>
      <vt:lpstr>機能 </vt:lpstr>
      <vt:lpstr>三択クイズ</vt:lpstr>
      <vt:lpstr>間違い探しゲーム </vt:lpstr>
      <vt:lpstr>口コミ </vt:lpstr>
      <vt:lpstr>PowerPoint プレゼンテーション</vt:lpstr>
      <vt:lpstr>使用言語とソフト </vt:lpstr>
      <vt:lpstr>1年生にやってもらうこと 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2021-06-16T06:32:27Z</dcterms:created>
  <dcterms:modified xsi:type="dcterms:W3CDTF">2021-09-22T06:42:26Z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